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1" r:id="rId8"/>
    <p:sldId id="262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E4D088EA-BF2B-439A-BD96-DA202B907C2C}" type="datetimeFigureOut">
              <a:rPr lang="es-MX" smtClean="0"/>
              <a:pPr/>
              <a:t>14/06/2011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MX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C25CC57-DCF2-47B9-9987-EEBA6665274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088EA-BF2B-439A-BD96-DA202B907C2C}" type="datetimeFigureOut">
              <a:rPr lang="es-MX" smtClean="0"/>
              <a:pPr/>
              <a:t>14/06/2011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5CC57-DCF2-47B9-9987-EEBA6665274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088EA-BF2B-439A-BD96-DA202B907C2C}" type="datetimeFigureOut">
              <a:rPr lang="es-MX" smtClean="0"/>
              <a:pPr/>
              <a:t>14/06/2011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5CC57-DCF2-47B9-9987-EEBA6665274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E4D088EA-BF2B-439A-BD96-DA202B907C2C}" type="datetimeFigureOut">
              <a:rPr lang="es-MX" smtClean="0"/>
              <a:pPr/>
              <a:t>14/06/2011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5CC57-DCF2-47B9-9987-EEBA6665274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E4D088EA-BF2B-439A-BD96-DA202B907C2C}" type="datetimeFigureOut">
              <a:rPr lang="es-MX" smtClean="0"/>
              <a:pPr/>
              <a:t>14/06/2011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C25CC57-DCF2-47B9-9987-EEBA66652741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4D088EA-BF2B-439A-BD96-DA202B907C2C}" type="datetimeFigureOut">
              <a:rPr lang="es-MX" smtClean="0"/>
              <a:pPr/>
              <a:t>14/06/2011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C25CC57-DCF2-47B9-9987-EEBA6665274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E4D088EA-BF2B-439A-BD96-DA202B907C2C}" type="datetimeFigureOut">
              <a:rPr lang="es-MX" smtClean="0"/>
              <a:pPr/>
              <a:t>14/06/2011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C25CC57-DCF2-47B9-9987-EEBA6665274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088EA-BF2B-439A-BD96-DA202B907C2C}" type="datetimeFigureOut">
              <a:rPr lang="es-MX" smtClean="0"/>
              <a:pPr/>
              <a:t>14/06/2011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5CC57-DCF2-47B9-9987-EEBA6665274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4D088EA-BF2B-439A-BD96-DA202B907C2C}" type="datetimeFigureOut">
              <a:rPr lang="es-MX" smtClean="0"/>
              <a:pPr/>
              <a:t>14/06/2011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C25CC57-DCF2-47B9-9987-EEBA6665274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E4D088EA-BF2B-439A-BD96-DA202B907C2C}" type="datetimeFigureOut">
              <a:rPr lang="es-MX" smtClean="0"/>
              <a:pPr/>
              <a:t>14/06/2011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C25CC57-DCF2-47B9-9987-EEBA6665274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E4D088EA-BF2B-439A-BD96-DA202B907C2C}" type="datetimeFigureOut">
              <a:rPr lang="es-MX" smtClean="0"/>
              <a:pPr/>
              <a:t>14/06/2011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C25CC57-DCF2-47B9-9987-EEBA6665274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E4D088EA-BF2B-439A-BD96-DA202B907C2C}" type="datetimeFigureOut">
              <a:rPr lang="es-MX" smtClean="0"/>
              <a:pPr/>
              <a:t>14/06/2011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MX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C25CC57-DCF2-47B9-9987-EEBA6665274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m/imgres?imgurl=http://www.ecologismo.com/wp-content/uploads/2010/07/imagenes-naturaleza-g.jpg&amp;imgrefurl=http://www.ecologismo.com/2010/07/27/naturaleza-sus-mejores-fotos/&amp;usg=__TJWKoGQA7VSBWCYaHSfVMK41MwM=&amp;h=588&amp;w=784&amp;sz=57&amp;hl=es&amp;start=13&amp;zoom=1&amp;itbs=1&amp;tbnid=CF7Arrbjb90QzM:&amp;tbnh=107&amp;tbnw=143&amp;prev=/search?q=naturaleza&amp;hl=es&amp;biw=1339&amp;bih=582&amp;gbv=2&amp;tbm=isch&amp;ei=ghvyTb_5EsLl0QHp-7zBDQ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2" Type="http://schemas.openxmlformats.org/officeDocument/2006/relationships/hyperlink" Target="http://www.google.com/imgres?imgurl=http://amlozano.files.wordpress.com/2011/02/naturaleza1.jpg&amp;imgrefurl=http://amlozano.wordpress.com/2011/02/23/naturaleza/&amp;usg=__SozjhsSto4pITKPuCpsi9QWlKLI=&amp;h=1200&amp;w=1600&amp;sz=464&amp;hl=es&amp;start=17&amp;zoom=1&amp;itbs=1&amp;tbnid=EuumCpBpJLkBMM:&amp;tbnh=113&amp;tbnw=150&amp;prev=/search?q=naturaleza&amp;hl=es&amp;biw=1339&amp;bih=582&amp;gbv=2&amp;tbm=isch&amp;ei=ghvyTb_5EsLl0QHp-7zBDQ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google.com/imgres?imgurl=http://lanaturalezahabla.megustaescribir.com/files/2010/12/NATURALEZA_acerquemos_a_ella.jpg&amp;imgrefurl=http://lanaturalezahabla.megustaescribir.com/2010/12/03/la-sabiduria-olvidada-de-la-naturaleza/&amp;usg=__0jOEJdEgBrILeDqZZWA13gwkfas=&amp;h=525&amp;w=700&amp;sz=110&amp;hl=es&amp;start=4&amp;zoom=1&amp;itbs=1&amp;tbnid=Khi9niZbSef5OM:&amp;tbnh=105&amp;tbnw=140&amp;prev=/search?q=naturaleza&amp;hl=es&amp;biw=1339&amp;bih=582&amp;gbv=2&amp;tbm=isch&amp;ei=ghvyTb_5EsLl0QHp-7zBDQ" TargetMode="External"/><Relationship Id="rId5" Type="http://schemas.openxmlformats.org/officeDocument/2006/relationships/image" Target="../media/image3.jpeg"/><Relationship Id="rId4" Type="http://schemas.openxmlformats.org/officeDocument/2006/relationships/hyperlink" Target="http://www.google.com/imgres?imgurl=http://1.bp.blogspot.com/_Ed2562SGg8g/TSn_-pDXblI/AAAAAAAABQI/mJkRvz6WkvE/s1600/naturaleza.jpe.jpeg&amp;imgrefurl=http://aprendizajedemarta.blogspot.com/p/naturaleza.html&amp;usg=__df6lpC3Pdv6xUhjNwfRLohqJuBk=&amp;h=768&amp;w=1024&amp;sz=128&amp;hl=es&amp;start=5&amp;zoom=1&amp;itbs=1&amp;tbnid=1oZy7smDoH3MlM:&amp;tbnh=113&amp;tbnw=150&amp;prev=/search?q=naturaleza&amp;hl=es&amp;biw=1339&amp;bih=582&amp;gbv=2&amp;tbm=isch&amp;ei=ghvyTb_5EsLl0QHp-7zBDQ" TargetMode="External"/><Relationship Id="rId9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www.google.com/imgres?imgurl=http://luengorianotrabajo.files.wordpress.com/2011/05/evolucion1.jpg&amp;imgrefurl=http://luengorianotrabajo.wordpress.com/el-lugar-de-la-teroria-de-la-comunicacion/&amp;usg=__VSjKUEJCRjbVO8HfbS8pUwHw3aQ=&amp;h=279&amp;w=400&amp;sz=33&amp;hl=es&amp;start=9&amp;zoom=1&amp;itbs=1&amp;tbnid=W0Y9-Rg9c34M_M:&amp;tbnh=86&amp;tbnw=124&amp;prev=/search?q=la+teoria+de+la+evolucion&amp;hl=es&amp;gbv=2&amp;biw=1260&amp;bih=640&amp;tbm=isch&amp;ei=FOz2TcrhM4nmsQPI24nEBw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hyperlink" Target="http://www.google.com/imgres?imgurl=http://www.portalplanetasedna.com.ar/archivos_varios/evolucion2.jpg&amp;imgrefurl=http://www.portalplanetasedna.com.ar/teoria_evolucion.htm&amp;usg=__AIt730854vwbjSNVvDieuCnXoHc=&amp;h=244&amp;w=367&amp;sz=14&amp;hl=es&amp;start=3&amp;zoom=1&amp;itbs=1&amp;tbnid=9CRaLD7eZWz0uM:&amp;tbnh=81&amp;tbnw=122&amp;prev=/search?q=la+teoria+de+la+evolucion&amp;hl=es&amp;gbv=2&amp;biw=1260&amp;bih=640&amp;tbm=isch&amp;ei=FOz2TcrhM4nmsQPI24nEBw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www.google.com/imgres?imgurl=http://www.jamesnava.com/wp-content/uploads/2010/10/islas-galapagos4.jpg&amp;imgrefurl=http://www.jamesnava.com/2010/10/26/tortugas-gigantes-de-las-islas-galapagos/&amp;usg=__lS2rIXQGsWRieTAx6Q13QR-vfRs=&amp;h=293&amp;w=390&amp;sz=39&amp;hl=es&amp;start=6&amp;zoom=1&amp;itbs=1&amp;tbnid=U4g7JOYheLv3NM:&amp;tbnh=92&amp;tbnw=123&amp;prev=/search?q=islas+galapagos&amp;hl=es&amp;gbv=2&amp;biw=1260&amp;bih=640&amp;tbm=isch&amp;ei=ruv2TaX_IYjQsAOw_JGxBw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www.google.com/imgres?imgurl=http://cienciasalcantara.blogia.com/upload/20081128180943-uccellidarw.jpg&amp;imgrefurl=http://cienciasalcantara.blogia.com/2010/diciembre.php&amp;usg=__Dwkhl0IdAnMzbYLWogsW7xQstZ0=&amp;h=384&amp;w=425&amp;sz=30&amp;hl=es&amp;start=4&amp;zoom=1&amp;itbs=1&amp;tbnid=8GbTfOfy3gEb6M:&amp;tbnh=114&amp;tbnw=126&amp;prev=/search?q=idea+de+la+seleccion+natural&amp;hl=es&amp;gbv=2&amp;biw=1260&amp;bih=640&amp;tbm=isch&amp;ei=4er2TZugH5LEsAOiu9SwBw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hyperlink" Target="http://www.google.com/imgres?imgurl=http://ciam.ucol.mx/villa/materias/RMV/biologia%20I/apuntes/3a%20parcial/evolucion/evolucion_archivos/image006.jpg&amp;imgrefurl=http://www.taringa.net/posts/info/2165573/Darwin_-la-gran-idea-de-la-especie-_Cap-1_.html&amp;usg=__FRhyGA9z0kGgALOx6GThQNgDsKI=&amp;h=236&amp;w=377&amp;sz=21&amp;hl=es&amp;start=2&amp;zoom=1&amp;itbs=1&amp;tbnid=LRyjHrEwal1UbM:&amp;tbnh=76&amp;tbnw=122&amp;prev=/search?q=idea+de+la+seleccion+natural&amp;hl=es&amp;gbv=2&amp;biw=1260&amp;bih=640&amp;tbm=isch&amp;ei=4er2TZugH5LEsAOiu9SwBw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com/imgres?imgurl=http://www.justvegetal.com/wp-content/uploads/2010/06/mariposa1.jpg&amp;imgrefurl=http://www.justvegetal.com/estrogenos-ambientales-y-la-feminizacion-de-la-naturaleza/&amp;usg=__ngZpYL_mElEUdRy2zrkCswr6hjg=&amp;h=454&amp;w=624&amp;sz=73&amp;hl=es&amp;start=11&amp;zoom=1&amp;itbs=1&amp;tbnid=UF4iSCspCNlQ5M:&amp;tbnh=99&amp;tbnw=136&amp;prev=/search?q=naturaleza&amp;hl=es&amp;gbv=2&amp;biw=1260&amp;bih=624&amp;tbm=isch&amp;ei=OfD2TbXQHo36sAOXganGBw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hyperlink" Target="http://www.google.com/imgres?imgurl=http://neetdescargas.com/wp-content/uploads/2011/06/video-para-celulares.jpg&amp;imgrefurl=http://neetdescargas.com/descargar-videos-3gp-de-la-naturaleza-para-celulares/?utm_source=twitterfeed&amp;utm_medium=twitter&amp;usg=__AFbO8DJd_zMI8rfkSF-JkoQ6zIA=&amp;h=1341&amp;w=2000&amp;sz=1967&amp;hl=es&amp;start=15&amp;zoom=1&amp;itbs=1&amp;tbnid=96E9V_Ec3fvnEM:&amp;tbnh=101&amp;tbnw=150&amp;prev=/search?q=naturaleza&amp;hl=es&amp;gbv=2&amp;biw=1260&amp;bih=624&amp;tbm=isch&amp;ei=OfD2TbXQHo36sAOXganGBw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com/imgres?imgurl=http://2.bp.blogspot.com/_6ZKKBh4qEis/TLT1Uy7uRAI/AAAAAAAAAAQ/YhA2R7IKKz8/s1600/indigenas%5B2%5D.jpg&amp;imgrefurl=http://loslevantamientosindigenas.blogspot.com/&amp;usg=__QVyOfKu3SsGdLlf547yh5oZCQwg=&amp;h=299&amp;w=447&amp;sz=39&amp;hl=es&amp;start=10&amp;zoom=1&amp;itbs=1&amp;tbnid=9qJXGK6k8Qr_FM:&amp;tbnh=85&amp;tbnw=127&amp;prev=/search?q=indigenas&amp;hl=es&amp;gbv=2&amp;biw=1260&amp;bih=640&amp;tbm=isch&amp;ei=Se_2Td3zNIr6swPXkszOBw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hyperlink" Target="http://www.google.com/imgres?imgurl=http://2.bp.blogspot.com/_6a_46A2OYvg/R77ectyfPUI/AAAAAAAAFmg/6zDOUv1gUPg/s400/indigenas.jpg&amp;imgrefurl=http://psicologiaenpositivo.blogspot.com/2009/08/la-onu-lamenta-la-deficiente-atencion.html&amp;usg=__RFpL2GmZlRLYVdpaKN2FScgv5ac=&amp;h=400&amp;w=369&amp;sz=70&amp;hl=es&amp;start=8&amp;zoom=1&amp;itbs=1&amp;tbnid=tccWJEAzVkW0lM:&amp;tbnh=124&amp;tbnw=114&amp;prev=/search?q=indigenas&amp;hl=es&amp;gbv=2&amp;biw=1260&amp;bih=640&amp;tbm=isch&amp;ei=Se_2Td3zNIr6swPXkszOBw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com/imgres?imgurl=http://www.nuestrogourmet.com/wp-content/uploads/2007/09/conservar-hierbas.jpg&amp;imgrefurl=http://www.nuestrogourmet.com/2007/09/12/como-conservar-las-hierbas/&amp;usg=__DIVpJZfvqeQhk1XPAWBhvVnhPMs=&amp;h=422&amp;w=547&amp;sz=65&amp;hl=es&amp;start=9&amp;zoom=1&amp;itbs=1&amp;tbnid=Zo4b-rT0eAywjM:&amp;tbnh=103&amp;tbnw=133&amp;prev=/search?q=hierbas&amp;hl=es&amp;gbv=2&amp;biw=1260&amp;bih=640&amp;tbm=isch&amp;ei=FO72TbbdIYaisAPJ8r2wBw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hyperlink" Target="http://www.google.com/imgres?imgurl=http://www.pajareo.com/static/mortero.jpg&amp;imgrefurl=http://www.pajareo.com/7825-la-industria-farmaceutica-triunfa-todas-las-hierbas-medicinales-seran-ilegales-el-1-de-abril-de-2011/&amp;usg=__n4htKuK0Q2UG6kQKUgJ91eXBFVw=&amp;h=403&amp;w=298&amp;sz=41&amp;hl=es&amp;start=8&amp;zoom=0&amp;itbs=1&amp;tbnid=ssRTONI9fmBMoM:&amp;tbnh=124&amp;tbnw=92&amp;prev=/search?q=hierbas+medicinales&amp;hl=es&amp;sa=X&amp;gbv=2&amp;biw=1260&amp;bih=640&amp;tbm=isch&amp;ei=6O72TYbHG4O6sQPlhezMBw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google.com/imgres?imgurl=http://2.bp.blogspot.com/_Sp0YvFlBnn4/TCDQdjWVdGI/AAAAAAAACGo/iGbSUnNDzM8/s400/hierbas.jpg&amp;imgrefurl=http://wiccacelt.blogspot.com/2010/06/hierbas-magicas.html&amp;usg=__WJhY2v2zDZtiLFwQYLzR_gzQfe4=&amp;h=280&amp;w=280&amp;sz=24&amp;hl=es&amp;start=3&amp;zoom=1&amp;itbs=1&amp;tbnid=XssHnv9pyDJvDM:&amp;tbnh=114&amp;tbnw=114&amp;prev=/search?q=hierbas&amp;hl=es&amp;gbv=2&amp;biw=1260&amp;bih=640&amp;tbm=isch&amp;ei=FO72TbbdIYaisAPJ8r2wBw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hyperlink" Target="http://www.google.com/imgres?imgurl=http://hierbamedicinal.es/wp-content/uploads/2011/04/hierbas_0.jpg&amp;imgrefurl=http://hierbamedicinal.es/category/otras-hierbas-medicinales&amp;usg=__REYA5Bs3_FgbqZ7ru6McmKexmZQ=&amp;h=460&amp;w=334&amp;sz=27&amp;hl=es&amp;start=12&amp;zoom=1&amp;itbs=1&amp;tbnid=sEPWQVx2k-yomM:&amp;tbnh=128&amp;tbnw=93&amp;prev=/search?q=hierbas&amp;hl=es&amp;gbv=2&amp;biw=1260&amp;bih=640&amp;tbm=isch&amp;ei=FO72TbbdIYaisAPJ8r2wBw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14348" y="642918"/>
            <a:ext cx="7772400" cy="1470025"/>
          </a:xfrm>
        </p:spPr>
        <p:txBody>
          <a:bodyPr/>
          <a:lstStyle/>
          <a:p>
            <a:pPr algn="ctr"/>
            <a:r>
              <a:rPr lang="es-MX" dirty="0" smtClean="0"/>
              <a:t>Bloque 1 </a:t>
            </a:r>
            <a:br>
              <a:rPr lang="es-MX" dirty="0" smtClean="0"/>
            </a:br>
            <a:r>
              <a:rPr lang="es-MX" dirty="0" smtClean="0"/>
              <a:t>lección 2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214414" y="2285992"/>
            <a:ext cx="6686552" cy="3500462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es-MX" sz="5800" b="1" dirty="0" smtClean="0">
                <a:solidFill>
                  <a:schemeClr val="accent1">
                    <a:lumMod val="75000"/>
                  </a:schemeClr>
                </a:solidFill>
              </a:rPr>
              <a:t>Diversas explicaciones del mundo vivo</a:t>
            </a:r>
          </a:p>
          <a:p>
            <a:pPr algn="r"/>
            <a:endParaRPr lang="es-MX" dirty="0" smtClean="0"/>
          </a:p>
          <a:p>
            <a:pPr algn="r"/>
            <a:r>
              <a:rPr lang="es-MX" dirty="0" smtClean="0"/>
              <a:t>Equipo 9</a:t>
            </a:r>
          </a:p>
          <a:p>
            <a:pPr algn="r"/>
            <a:r>
              <a:rPr lang="es-MX" dirty="0" smtClean="0"/>
              <a:t>Tapia Morales Shaday</a:t>
            </a:r>
          </a:p>
          <a:p>
            <a:pPr algn="r"/>
            <a:r>
              <a:rPr lang="es-MX" dirty="0" smtClean="0"/>
              <a:t>Álvarez Reyes Zuri Sarahid </a:t>
            </a:r>
          </a:p>
          <a:p>
            <a:pPr algn="r"/>
            <a:r>
              <a:rPr lang="es-MX" dirty="0" smtClean="0"/>
              <a:t>Mancilla Serrano Noemi</a:t>
            </a:r>
          </a:p>
          <a:p>
            <a:pPr algn="r"/>
            <a:r>
              <a:rPr lang="es-MX" dirty="0" smtClean="0"/>
              <a:t>Noguerón Contreras Julieta Sinaí</a:t>
            </a:r>
            <a:endParaRPr lang="es-MX" dirty="0"/>
          </a:p>
        </p:txBody>
      </p:sp>
      <p:pic>
        <p:nvPicPr>
          <p:cNvPr id="24580" name="Picture 4" descr="http://t2.gstatic.com/images?q=tbn:ANd9GcQHpab4oz3zvcXzuPg6UlE5fXknWPsPcBPxf1pmK-xHwzxXZAAKbdqQ6Zw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714752"/>
            <a:ext cx="1857388" cy="1399232"/>
          </a:xfrm>
          <a:prstGeom prst="rect">
            <a:avLst/>
          </a:prstGeom>
          <a:noFill/>
        </p:spPr>
      </p:pic>
      <p:pic>
        <p:nvPicPr>
          <p:cNvPr id="24582" name="Picture 6" descr="http://t2.gstatic.com/images?q=tbn:ANd9GcTs2gEe3w1vf3WsBhoD0ijG5H-xkJUBdiFNw7J0AZdyrGQyLIIJavdjqkc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92" y="571480"/>
            <a:ext cx="1428750" cy="1076325"/>
          </a:xfrm>
          <a:prstGeom prst="rect">
            <a:avLst/>
          </a:prstGeom>
          <a:noFill/>
        </p:spPr>
      </p:pic>
      <p:pic>
        <p:nvPicPr>
          <p:cNvPr id="24586" name="Picture 10" descr="http://t1.gstatic.com/images?q=tbn:ANd9GcSyzHRXWD-GnV3gig5uEkwlpIzHZyLhNMRlc2yZixyLqxGHMgKrCys8fqo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00100" y="500042"/>
            <a:ext cx="1333500" cy="1000126"/>
          </a:xfrm>
          <a:prstGeom prst="rect">
            <a:avLst/>
          </a:prstGeom>
          <a:noFill/>
        </p:spPr>
      </p:pic>
      <p:pic>
        <p:nvPicPr>
          <p:cNvPr id="24588" name="Picture 12" descr="http://t0.gstatic.com/images?q=tbn:ANd9GcRLEGsIRXkXDgmsAGRceExUXfk2b80WtOH-ElBxTb4GIgxQ_DEYM_WL17A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286512" y="5643578"/>
            <a:ext cx="1362075" cy="1019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Darwin y la teoría de la evolución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En su obra el origen de las especies demostró que grupos de organismos están emparentados con un ancestro común. Con sus ideas y estudios fundamento su teoría de la evolución.</a:t>
            </a:r>
            <a:endParaRPr lang="es-MX" dirty="0"/>
          </a:p>
        </p:txBody>
      </p:sp>
      <p:pic>
        <p:nvPicPr>
          <p:cNvPr id="3074" name="Picture 2" descr="http://t1.gstatic.com/images?q=tbn:ANd9GcQs3Kw1b5df8O33SWpj31_FnTbmDEdfQD6ZqNtHE2iTG7r52x5ssDrliQ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4643446"/>
            <a:ext cx="1957069" cy="1357322"/>
          </a:xfrm>
          <a:prstGeom prst="rect">
            <a:avLst/>
          </a:prstGeom>
          <a:noFill/>
        </p:spPr>
      </p:pic>
      <p:pic>
        <p:nvPicPr>
          <p:cNvPr id="3076" name="Picture 4" descr="http://t2.gstatic.com/images?q=tbn:ANd9GcQdxnXuf4qoovizH4yWaB78_dIM6zcdXCv1mgWWAvjjmv-y4d9gdFjRhvI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4" y="4500570"/>
            <a:ext cx="2214578" cy="1470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El viaje de Darwin y las islas Galápagos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En 1835 Darwin inicio un viaje a bordo. Darwin le asombro como cada especie estaba perfectamente adaptada para comer un alimento especifico. De las tres especies de iguanas </a:t>
            </a:r>
            <a:r>
              <a:rPr lang="es-MX" dirty="0" err="1" smtClean="0"/>
              <a:t>encontro</a:t>
            </a:r>
            <a:r>
              <a:rPr lang="es-MX" dirty="0" smtClean="0"/>
              <a:t> que una era marina y habitaba es las islas mas grandes. </a:t>
            </a:r>
            <a:endParaRPr lang="es-MX" dirty="0"/>
          </a:p>
        </p:txBody>
      </p:sp>
      <p:pic>
        <p:nvPicPr>
          <p:cNvPr id="2050" name="Picture 2" descr="http://t3.gstatic.com/images?q=tbn:ANd9GcQYhkKAigXSBrhkkm6Xc6_reaZR-M7eBH0xZ6quz1Aj5NKLzB_XamQBw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4714884"/>
            <a:ext cx="1857388" cy="13892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Idea de la selección natural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En 1836 Darwin se dedico a revisar notas de esa época leyó un libro de </a:t>
            </a:r>
            <a:r>
              <a:rPr lang="es-MX" dirty="0" err="1" smtClean="0"/>
              <a:t>Thoms</a:t>
            </a:r>
            <a:r>
              <a:rPr lang="es-MX" dirty="0" smtClean="0"/>
              <a:t> </a:t>
            </a:r>
            <a:r>
              <a:rPr lang="es-MX" dirty="0" err="1" smtClean="0"/>
              <a:t>Malthus</a:t>
            </a:r>
            <a:r>
              <a:rPr lang="es-MX" dirty="0" smtClean="0"/>
              <a:t>. </a:t>
            </a:r>
            <a:r>
              <a:rPr lang="es-MX" dirty="0" err="1" smtClean="0"/>
              <a:t>Malthos</a:t>
            </a:r>
            <a:r>
              <a:rPr lang="es-MX" dirty="0" smtClean="0"/>
              <a:t> </a:t>
            </a:r>
            <a:r>
              <a:rPr lang="es-MX" dirty="0" err="1" smtClean="0"/>
              <a:t>decia</a:t>
            </a:r>
            <a:r>
              <a:rPr lang="es-MX" dirty="0" smtClean="0"/>
              <a:t> en su libro que los seres humanos llegan a </a:t>
            </a:r>
            <a:r>
              <a:rPr lang="es-MX" dirty="0" err="1" smtClean="0"/>
              <a:t>carecerde</a:t>
            </a:r>
            <a:r>
              <a:rPr lang="es-MX" dirty="0" smtClean="0"/>
              <a:t> alimentos.</a:t>
            </a:r>
            <a:endParaRPr lang="es-MX" dirty="0"/>
          </a:p>
        </p:txBody>
      </p:sp>
      <p:pic>
        <p:nvPicPr>
          <p:cNvPr id="1026" name="Picture 2" descr="http://t3.gstatic.com/images?q=tbn:ANd9GcSA3A2STv5Nc61dzymHZc59QIIOuAJ5MidveOxEM4RLooXqNeEAR9wklw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024366">
            <a:off x="1567730" y="4634209"/>
            <a:ext cx="1887704" cy="1707924"/>
          </a:xfrm>
          <a:prstGeom prst="rect">
            <a:avLst/>
          </a:prstGeom>
          <a:noFill/>
        </p:spPr>
      </p:pic>
      <p:pic>
        <p:nvPicPr>
          <p:cNvPr id="1028" name="Picture 4" descr="http://t3.gstatic.com/images?q=tbn:ANd9GcTPreAYmIRDpz3W75YQY8mI_x3yPnYAbqA25pKm0ieXDn3HqKyhNFaQpA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6" y="4786322"/>
            <a:ext cx="2034345" cy="12672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732614"/>
          </a:xfrm>
        </p:spPr>
        <p:txBody>
          <a:bodyPr/>
          <a:lstStyle/>
          <a:p>
            <a:pPr algn="ctr"/>
            <a:r>
              <a:rPr lang="es-MX" dirty="0" smtClean="0"/>
              <a:t>Índice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526138"/>
          </a:xfrm>
        </p:spPr>
        <p:txBody>
          <a:bodyPr>
            <a:noAutofit/>
          </a:bodyPr>
          <a:lstStyle/>
          <a:p>
            <a:r>
              <a:rPr lang="es-MX" sz="1500" dirty="0" smtClean="0"/>
              <a:t>Diversas explicaciones del mundo vivo</a:t>
            </a:r>
          </a:p>
          <a:p>
            <a:pPr>
              <a:buSzPct val="50000"/>
              <a:buFont typeface="Wingdings" pitchFamily="2" charset="2"/>
              <a:buChar char="ü"/>
            </a:pPr>
            <a:r>
              <a:rPr lang="es-MX" sz="1500" dirty="0" smtClean="0"/>
              <a:t>Valoración de las distintas formas de construir el saber: conocimientos indígenas</a:t>
            </a:r>
          </a:p>
          <a:p>
            <a:pPr>
              <a:buSzPct val="50000"/>
              <a:buFont typeface="Wingdings" pitchFamily="2" charset="2"/>
              <a:buChar char="ü"/>
            </a:pPr>
            <a:r>
              <a:rPr lang="es-MX" sz="1500" dirty="0" smtClean="0"/>
              <a:t>El estudio de las plantas en México antiguo</a:t>
            </a:r>
          </a:p>
          <a:p>
            <a:pPr>
              <a:buSzPct val="50000"/>
              <a:buFont typeface="Wingdings" pitchFamily="2" charset="2"/>
              <a:buChar char="ü"/>
            </a:pPr>
            <a:r>
              <a:rPr lang="es-MX" sz="1500" dirty="0" smtClean="0"/>
              <a:t>La herbolaria. Una practica importante en el conocimiento de los seres vivos</a:t>
            </a:r>
          </a:p>
          <a:p>
            <a:pPr>
              <a:buSzPct val="50000"/>
              <a:buFont typeface="Wingdings" pitchFamily="2" charset="2"/>
              <a:buChar char="ü"/>
            </a:pPr>
            <a:r>
              <a:rPr lang="es-MX" sz="1500" dirty="0" smtClean="0"/>
              <a:t>Los seres vivos en las manifestaciones culturales</a:t>
            </a:r>
          </a:p>
          <a:p>
            <a:pPr>
              <a:buSzPct val="90000"/>
            </a:pPr>
            <a:endParaRPr lang="es-MX" sz="1500" dirty="0" smtClean="0"/>
          </a:p>
          <a:p>
            <a:pPr>
              <a:buSzPct val="90000"/>
            </a:pPr>
            <a:r>
              <a:rPr lang="es-MX" sz="1500" dirty="0" smtClean="0"/>
              <a:t>Importancia de la clasificación </a:t>
            </a:r>
          </a:p>
          <a:p>
            <a:pPr>
              <a:buSzPct val="50000"/>
              <a:buFont typeface="Wingdings" pitchFamily="2" charset="2"/>
              <a:buChar char="ü"/>
            </a:pPr>
            <a:r>
              <a:rPr lang="es-MX" sz="1500" dirty="0" smtClean="0"/>
              <a:t>Clasificación de los seres vivos en reinos</a:t>
            </a:r>
          </a:p>
          <a:p>
            <a:pPr>
              <a:buSzPct val="50000"/>
              <a:buFont typeface="Wingdings" pitchFamily="2" charset="2"/>
              <a:buChar char="ü"/>
            </a:pPr>
            <a:endParaRPr lang="es-MX" sz="1500" dirty="0" smtClean="0"/>
          </a:p>
          <a:p>
            <a:pPr>
              <a:buSzPct val="90000"/>
            </a:pPr>
            <a:r>
              <a:rPr lang="es-MX" sz="1500" dirty="0" smtClean="0"/>
              <a:t>Reconocimiento de la evolución: las aportaciones de Darwin </a:t>
            </a:r>
          </a:p>
          <a:p>
            <a:pPr>
              <a:buSzPct val="50000"/>
              <a:buFont typeface="Wingdings" pitchFamily="2" charset="2"/>
              <a:buChar char="ü"/>
            </a:pPr>
            <a:r>
              <a:rPr lang="es-MX" sz="1500" dirty="0" smtClean="0"/>
              <a:t>Los fósiles: testimonio de la evolución de las especies</a:t>
            </a:r>
          </a:p>
          <a:p>
            <a:pPr>
              <a:buSzPct val="50000"/>
              <a:buFont typeface="Wingdings" pitchFamily="2" charset="2"/>
              <a:buChar char="ü"/>
            </a:pPr>
            <a:r>
              <a:rPr lang="es-MX" sz="1500" dirty="0" smtClean="0"/>
              <a:t>Lamarck y la evolución de las especies </a:t>
            </a:r>
          </a:p>
          <a:p>
            <a:pPr>
              <a:buSzPct val="50000"/>
              <a:buFont typeface="Wingdings" pitchFamily="2" charset="2"/>
              <a:buChar char="ü"/>
            </a:pPr>
            <a:r>
              <a:rPr lang="es-MX" sz="1500" dirty="0" smtClean="0"/>
              <a:t>La teoría de la evolución </a:t>
            </a:r>
          </a:p>
          <a:p>
            <a:pPr>
              <a:buSzPct val="50000"/>
              <a:buFont typeface="Wingdings" pitchFamily="2" charset="2"/>
              <a:buChar char="ü"/>
            </a:pPr>
            <a:r>
              <a:rPr lang="es-MX" sz="1500" dirty="0" smtClean="0"/>
              <a:t>El viaje de Darwin y las islas Galápagos</a:t>
            </a:r>
          </a:p>
          <a:p>
            <a:pPr>
              <a:buSzPct val="50000"/>
              <a:buFont typeface="Wingdings" pitchFamily="2" charset="2"/>
              <a:buChar char="ü"/>
            </a:pPr>
            <a:r>
              <a:rPr lang="es-MX" sz="1500" dirty="0" smtClean="0"/>
              <a:t>La idea de la </a:t>
            </a:r>
            <a:r>
              <a:rPr lang="es-MX" sz="1500" smtClean="0"/>
              <a:t>selección natural</a:t>
            </a:r>
            <a:endParaRPr lang="es-MX" sz="1500" dirty="0" smtClean="0"/>
          </a:p>
          <a:p>
            <a:pPr>
              <a:buSzPct val="50000"/>
              <a:buFont typeface="Wingdings" pitchFamily="2" charset="2"/>
              <a:buChar char="ü"/>
            </a:pPr>
            <a:endParaRPr lang="es-MX" sz="1500" dirty="0" smtClean="0"/>
          </a:p>
          <a:p>
            <a:endParaRPr lang="es-MX" sz="15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Diversas explicaciones del mundo vivo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Todas las culturas han intentado, a través del tiempo, explicar los </a:t>
            </a:r>
            <a:r>
              <a:rPr lang="es-MX" dirty="0" err="1" smtClean="0"/>
              <a:t>fenomenos</a:t>
            </a:r>
            <a:r>
              <a:rPr lang="es-MX" dirty="0" smtClean="0"/>
              <a:t> naturales y relaciones del ser humano.</a:t>
            </a:r>
            <a:endParaRPr lang="es-MX" dirty="0"/>
          </a:p>
        </p:txBody>
      </p:sp>
      <p:pic>
        <p:nvPicPr>
          <p:cNvPr id="10242" name="Picture 2" descr="http://t2.gstatic.com/images?q=tbn:ANd9GcTxY6nkP65jPSMv6kAZSMXIv6QGJAdLHRg3y4K_hxTQRS0qvaYz6S0TuHY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l="5515" t="7576" r="6249" b="9090"/>
          <a:stretch>
            <a:fillRect/>
          </a:stretch>
        </p:blipFill>
        <p:spPr bwMode="auto">
          <a:xfrm>
            <a:off x="2000232" y="4786322"/>
            <a:ext cx="2078196" cy="1428760"/>
          </a:xfrm>
          <a:prstGeom prst="rect">
            <a:avLst/>
          </a:prstGeom>
          <a:noFill/>
        </p:spPr>
      </p:pic>
      <p:pic>
        <p:nvPicPr>
          <p:cNvPr id="10244" name="Picture 4" descr="http://t1.gstatic.com/images?q=tbn:ANd9GcS-BKJ3CYMXNHsFbKNwfEsigL6sE8gjXgjN94MxTt7ptoneixGYHdhLYoU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6" y="4286256"/>
            <a:ext cx="1857378" cy="1250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Valoración de distintas formas de construir: el conocimiento </a:t>
            </a:r>
            <a:r>
              <a:rPr lang="es-MX" dirty="0" err="1" smtClean="0"/>
              <a:t>indigena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La cultura de una sociedad en el conjunto todo tiempo que se transmite de </a:t>
            </a:r>
            <a:r>
              <a:rPr lang="es-MX" dirty="0" err="1" smtClean="0"/>
              <a:t>generacion</a:t>
            </a:r>
            <a:r>
              <a:rPr lang="es-MX" dirty="0" smtClean="0"/>
              <a:t> en </a:t>
            </a:r>
            <a:r>
              <a:rPr lang="es-MX" dirty="0" err="1" smtClean="0"/>
              <a:t>generacion</a:t>
            </a:r>
            <a:r>
              <a:rPr lang="es-MX" dirty="0" smtClean="0"/>
              <a:t>.</a:t>
            </a:r>
            <a:endParaRPr lang="es-MX" dirty="0"/>
          </a:p>
        </p:txBody>
      </p:sp>
      <p:pic>
        <p:nvPicPr>
          <p:cNvPr id="9218" name="Picture 2" descr="http://t3.gstatic.com/images?q=tbn:ANd9GcQutjGjOIaT5-1ZRqfE7g9sw-sxh_HG_bHPtqgRu0QioaLDozhprDq2SdU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5" y="4071942"/>
            <a:ext cx="2668420" cy="1785950"/>
          </a:xfrm>
          <a:prstGeom prst="rect">
            <a:avLst/>
          </a:prstGeom>
          <a:noFill/>
        </p:spPr>
      </p:pic>
      <p:pic>
        <p:nvPicPr>
          <p:cNvPr id="9220" name="Picture 4" descr="http://t2.gstatic.com/images?q=tbn:ANd9GcQ8oGmeLdQD7VKTa4MVnJZdxp9Q5ha4lUgK1qE5S26df6bu-MQqFNy38Q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027324">
            <a:off x="4854651" y="4085299"/>
            <a:ext cx="1841904" cy="2003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Los estudios de la plantas en el México antiguo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Los estudios documentales del México antiguo se han encontrado indican que </a:t>
            </a:r>
            <a:r>
              <a:rPr lang="es-MX" dirty="0" err="1" smtClean="0"/>
              <a:t>existian</a:t>
            </a:r>
            <a:r>
              <a:rPr lang="es-MX" dirty="0" smtClean="0"/>
              <a:t> amplios conocimientos de los seres vivos. </a:t>
            </a:r>
            <a:endParaRPr lang="es-MX" dirty="0"/>
          </a:p>
        </p:txBody>
      </p:sp>
      <p:pic>
        <p:nvPicPr>
          <p:cNvPr id="8194" name="Picture 2" descr="http://t3.gstatic.com/images?q=tbn:ANd9GcSVM4tYln9TbDFtfcPfjmOgjx80EHSxPWaHrMoRKS5BHMTc0aHPrIkYIrE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4357694"/>
            <a:ext cx="2143140" cy="1659725"/>
          </a:xfrm>
          <a:prstGeom prst="rect">
            <a:avLst/>
          </a:prstGeom>
          <a:noFill/>
        </p:spPr>
      </p:pic>
      <p:pic>
        <p:nvPicPr>
          <p:cNvPr id="8196" name="Picture 4" descr="http://t3.gstatic.com/images?q=tbn:ANd9GcTXTGlZW_yyJF6krGb2iRHYGvAp6h9UL0wTopTOTvqMNGIytoEY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7817" y="3500438"/>
            <a:ext cx="1214447" cy="16368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La herbolaria: una practica importante en el conocimiento de los seres vivos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Los mexicas impulsaron el conocimiento de las plantas no solo como alimentos si no también como comida. </a:t>
            </a:r>
            <a:endParaRPr lang="es-MX" dirty="0"/>
          </a:p>
        </p:txBody>
      </p:sp>
      <p:pic>
        <p:nvPicPr>
          <p:cNvPr id="7170" name="Picture 2" descr="http://t3.gstatic.com/images?q=tbn:ANd9GcQ0WtLgQMIw9sDJTkbdjPWjvXHO2uiAeNHvdzZ1euVMIY7reojs_x4mjAI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3786190"/>
            <a:ext cx="2014544" cy="2428892"/>
          </a:xfrm>
          <a:prstGeom prst="rect">
            <a:avLst/>
          </a:prstGeom>
          <a:noFill/>
        </p:spPr>
      </p:pic>
      <p:pic>
        <p:nvPicPr>
          <p:cNvPr id="7172" name="Picture 4" descr="http://t2.gstatic.com/images?q=tbn:ANd9GcR8gcIhZOGxpkCPY39d80kXvcnpP7BVeaM93dEHgp5EIekVsqqMY5wUylEB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143238">
            <a:off x="5175494" y="3893173"/>
            <a:ext cx="1308182" cy="18005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Los seres vivos en las manifestaciones culturales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Diversas manifestaciones culturales denotan un contacto cercano con la naturaleza y los seres vivos.</a:t>
            </a:r>
            <a:endParaRPr lang="es-MX" dirty="0"/>
          </a:p>
        </p:txBody>
      </p:sp>
      <p:pic>
        <p:nvPicPr>
          <p:cNvPr id="4" name="3 Imagen" descr="http://www.vivirguadalajara.com/wp-content/uploads/2006/10/fiestasOctubre2006-Desfile.jpg"/>
          <p:cNvPicPr/>
          <p:nvPr/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 rot="21276640">
            <a:off x="1485689" y="4068414"/>
            <a:ext cx="2151720" cy="1662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4 Imagen" descr="http://www.ecologistasenaccion.org/IMG/jpg/ojo_naturaleza_web.jpg"/>
          <p:cNvPicPr/>
          <p:nvPr/>
        </p:nvPicPr>
        <p:blipFill>
          <a:blip r:embed="rId3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 rot="946002">
            <a:off x="4517749" y="3922342"/>
            <a:ext cx="3481434" cy="2073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Importancia de la </a:t>
            </a:r>
            <a:r>
              <a:rPr lang="es-MX" dirty="0" err="1" smtClean="0"/>
              <a:t>clasificacion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En la actualidad las clasificaciones contribuyen al conocimiento de la </a:t>
            </a:r>
            <a:r>
              <a:rPr lang="es-MX" dirty="0" err="1" smtClean="0"/>
              <a:t>diersidad</a:t>
            </a:r>
            <a:r>
              <a:rPr lang="es-MX" dirty="0" smtClean="0"/>
              <a:t>, de la organización, y de las relaciones que existen entre los seres vivos tomando en cuenta como base la historia evolutiva.</a:t>
            </a:r>
            <a:endParaRPr lang="es-MX" dirty="0"/>
          </a:p>
        </p:txBody>
      </p:sp>
      <p:pic>
        <p:nvPicPr>
          <p:cNvPr id="4" name="3 Imagen" descr="http://3.bp.blogspot.com/_Jd9qXwfCHMw/S_wAENX0o1I/AAAAAAAAABU/CSqZBF9yuRA/s320/SERES+VIVOS.jpg"/>
          <p:cNvPicPr/>
          <p:nvPr/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 rot="21012147">
            <a:off x="1782783" y="4834300"/>
            <a:ext cx="1555709" cy="177573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5 Imagen" descr="http://intercentres.cult.gva.es/intercentres/03014502/biologia/taxonomia.jpg"/>
          <p:cNvPicPr/>
          <p:nvPr/>
        </p:nvPicPr>
        <p:blipFill>
          <a:blip r:embed="rId3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10714" r="12142"/>
          <a:stretch>
            <a:fillRect/>
          </a:stretch>
        </p:blipFill>
        <p:spPr bwMode="auto">
          <a:xfrm rot="528201">
            <a:off x="5224947" y="4437915"/>
            <a:ext cx="2369045" cy="21802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Clasificación de los seres vivos en reinos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Durante años se han propuesto diversos esquemas para clasificar los seres vivos en reinos. En 1969 Robert H. </a:t>
            </a:r>
            <a:r>
              <a:rPr lang="es-MX" dirty="0" err="1" smtClean="0"/>
              <a:t>Whittaker</a:t>
            </a:r>
            <a:r>
              <a:rPr lang="es-MX" dirty="0" smtClean="0"/>
              <a:t> agrupo a los seres vivos en 5 reinos: </a:t>
            </a:r>
            <a:r>
              <a:rPr lang="es-MX" dirty="0" err="1" smtClean="0"/>
              <a:t>Monera</a:t>
            </a:r>
            <a:r>
              <a:rPr lang="es-MX" dirty="0" smtClean="0"/>
              <a:t>, </a:t>
            </a:r>
            <a:r>
              <a:rPr lang="es-MX" dirty="0" err="1" smtClean="0"/>
              <a:t>Protista</a:t>
            </a:r>
            <a:r>
              <a:rPr lang="es-MX" dirty="0" smtClean="0"/>
              <a:t>, </a:t>
            </a:r>
            <a:r>
              <a:rPr lang="es-MX" dirty="0" err="1" smtClean="0"/>
              <a:t>Plantae</a:t>
            </a:r>
            <a:r>
              <a:rPr lang="es-MX" dirty="0" smtClean="0"/>
              <a:t>, </a:t>
            </a:r>
            <a:r>
              <a:rPr lang="es-MX" dirty="0" err="1" smtClean="0"/>
              <a:t>Fungi</a:t>
            </a:r>
            <a:r>
              <a:rPr lang="es-MX" dirty="0" smtClean="0"/>
              <a:t> y Animalia. </a:t>
            </a:r>
            <a:endParaRPr lang="es-MX" dirty="0"/>
          </a:p>
        </p:txBody>
      </p:sp>
      <p:pic>
        <p:nvPicPr>
          <p:cNvPr id="4" name="3 Imagen" descr="http://3.bp.blogspot.com/_4jUpoqdBuCo/S_QcLuT-acI/AAAAAAAAA7M/BifIpbTCJw4/s1600/origenreinos.jpg"/>
          <p:cNvPicPr/>
          <p:nvPr/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1298" b="5000"/>
          <a:stretch>
            <a:fillRect/>
          </a:stretch>
        </p:blipFill>
        <p:spPr bwMode="auto">
          <a:xfrm rot="21259905">
            <a:off x="1846241" y="4997535"/>
            <a:ext cx="1447798" cy="129315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4 Imagen" descr="http://1.bp.blogspot.com/_W_fjc5AScUk/TJq9_FTcWII/AAAAAAAAAAo/4t427szU964/S1600-R/reinos%2520mio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 rot="869068">
            <a:off x="5025355" y="4661184"/>
            <a:ext cx="2639714" cy="1675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94</TotalTime>
  <Words>473</Words>
  <Application>Microsoft Office PowerPoint</Application>
  <PresentationFormat>Presentación en pantalla (4:3)</PresentationFormat>
  <Paragraphs>44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Brío</vt:lpstr>
      <vt:lpstr>Bloque 1  lección 2</vt:lpstr>
      <vt:lpstr>Índice </vt:lpstr>
      <vt:lpstr>Diversas explicaciones del mundo vivo </vt:lpstr>
      <vt:lpstr>Valoración de distintas formas de construir: el conocimiento indigena </vt:lpstr>
      <vt:lpstr>Los estudios de la plantas en el México antiguo</vt:lpstr>
      <vt:lpstr>La herbolaria: una practica importante en el conocimiento de los seres vivos</vt:lpstr>
      <vt:lpstr>Los seres vivos en las manifestaciones culturales </vt:lpstr>
      <vt:lpstr>Importancia de la clasificacion </vt:lpstr>
      <vt:lpstr>Clasificación de los seres vivos en reinos </vt:lpstr>
      <vt:lpstr>Darwin y la teoría de la evolución </vt:lpstr>
      <vt:lpstr>El viaje de Darwin y las islas Galápagos </vt:lpstr>
      <vt:lpstr>Idea de la selección natural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Bloque 1  lección 2</dc:title>
  <dc:creator>usuario</dc:creator>
  <cp:lastModifiedBy>usuario</cp:lastModifiedBy>
  <cp:revision>10</cp:revision>
  <dcterms:created xsi:type="dcterms:W3CDTF">2011-06-10T11:32:06Z</dcterms:created>
  <dcterms:modified xsi:type="dcterms:W3CDTF">2011-06-14T11:37:06Z</dcterms:modified>
</cp:coreProperties>
</file>